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Bitter Medium"/>
      <p:regular r:id="rId24"/>
    </p:embeddedFont>
    <p:embeddedFont>
      <p:font typeface="Bitter Medium"/>
      <p:regular r:id="rId25"/>
    </p:embeddedFont>
    <p:embeddedFont>
      <p:font typeface="Bitter Medium"/>
      <p:regular r:id="rId26"/>
    </p:embeddedFont>
    <p:embeddedFont>
      <p:font typeface="Bitter Medium"/>
      <p:regular r:id="rId27"/>
    </p:embeddedFont>
    <p:embeddedFont>
      <p:font typeface="Open Sans"/>
      <p:regular r:id="rId28"/>
    </p:embeddedFont>
    <p:embeddedFont>
      <p:font typeface="Open Sans"/>
      <p:regular r:id="rId29"/>
    </p:embeddedFont>
    <p:embeddedFont>
      <p:font typeface="Open Sans"/>
      <p:regular r:id="rId30"/>
    </p:embeddedFont>
    <p:embeddedFont>
      <p:font typeface="Open Sans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slideLayout" Target="../slideLayouts/slideLayout16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8yhk4UuXOs" TargetMode="External"/><Relationship Id="rId4" Type="http://schemas.openxmlformats.org/officeDocument/2006/relationships/hyperlink" Target="https://www.youtube.com/watch?v=vimd4Pc82x4" TargetMode="External"/><Relationship Id="rId1" Type="http://schemas.openxmlformats.org/officeDocument/2006/relationships/image" Target="../media/image-5-1.png"/><Relationship Id="rId3" Type="http://schemas.openxmlformats.org/officeDocument/2006/relationships/image" Target="../media/image-5-2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UNO Flip Remix: Revision 1 Demo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exciting walkthrough of our UNO Flip Remix game.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will demonstrate our implementation of the game, the challenges we faced, and the solutions we developed.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Team 24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1181"/>
            <a:ext cx="6004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Technical Specifications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880122"/>
            <a:ext cx="793790" cy="7937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95739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Unity/C#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447818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Cross-platform development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30971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smooth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 and card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animations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880122"/>
            <a:ext cx="793790" cy="7937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2304" y="3957399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Real-time Networking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12304" y="4802148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TCP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912304" y="5301139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synchronized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multiplayer turns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880122"/>
            <a:ext cx="793790" cy="7937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44538" y="395739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Algorithms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544538" y="4447818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Rule-based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AI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1544538" y="494680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Mimics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player behavior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1544538" y="580870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542"/>
            <a:ext cx="65888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Usability Testing Feedback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22634"/>
            <a:ext cx="5002768" cy="517005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552" y="2022634"/>
            <a:ext cx="6174700" cy="52331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5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GenderMag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35950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Friendly to all genders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67350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Accommodating diverse personalities and preferences from all genders.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835950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4673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Easy-to-follow buttons and simple text guide users.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83595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Clear Instructions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4673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ambiguous instructions or redundant text.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835950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Adaptable Usability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46735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to use for both tinkerers and those who prefer instructions.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spc="-133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Qualities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Portability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Runs seamlessly on desktop  — built with Unity for maximum reach.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Low-Cost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entirely with free and open-source tools. No licensing.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Installability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setup process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for smooth gameplay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825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Testing and Validation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21297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60" y="217229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88506" y="2129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Unit Tests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188506" y="2620208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 50 unit tests implemented, achieving 71.8% code coverage.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9257467" y="21297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537" y="217229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94583" y="2129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Component Validation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994583" y="2620208"/>
            <a:ext cx="38421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individual components function correctly through rigorous testing.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964067"/>
            <a:ext cx="9385221" cy="34398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30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Impact and Takeaways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1825466"/>
            <a:ext cx="2152055" cy="166985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7747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233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Engaging Gameplay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724150"/>
            <a:ext cx="7920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Delivers a polished, exciting Uno Flip experience that rivals commercial games.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551992"/>
            <a:ext cx="4304109" cy="166985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187547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Technical Challenge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450675"/>
            <a:ext cx="69521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complex multiplayer networking, card effects and rule-based AI.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23494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278517"/>
            <a:ext cx="6456164" cy="166985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914073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505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Practical Skills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995749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Unity, C#, Git, and testing frameworks — skills we’ll carry into the workforce.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7203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wasn’t just coursework — we built, tested, and delivered a complete game experience from the ground up.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4038"/>
            <a:ext cx="7339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Disadvantages &amp;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Limited 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Focused on core features, some advanced functionalities were omitted.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Resource Constraints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Development time and team size limited the project's complexity.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189220"/>
            <a:ext cx="4625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Development/Documentation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advanced features, improve AI, and expand platform compatibility. Update any previous documentation.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64952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 and Questions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joining us today. We hope you enjoyed the presentation about our project.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Now, we'd be happy to answer any questions you may have.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6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Meet the team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9885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Kevin Ishak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30253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Manager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198852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Zain Garada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830253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UI/UX Expert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198852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Mingyang Xu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830253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 End Developer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198852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Jianhao Wei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830253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Stack Developer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Roadmap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307580" y="892969"/>
            <a:ext cx="15240" cy="8618458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6862703" y="1140381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187625" y="1020485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30130" y="104167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330666" y="100631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Introduction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6835" y="1251466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 the project's core concepts and objectives to the audience.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7427535" y="1707356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0" name="Shape 8"/>
          <p:cNvSpPr/>
          <p:nvPr/>
        </p:nvSpPr>
        <p:spPr>
          <a:xfrm>
            <a:off x="7187625" y="1587460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30130" y="160865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882176" y="157329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Meet the Team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882176" y="1818442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 each member and their roles in developing UNO Flip Remix.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6862703" y="2217658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5" name="Shape 13"/>
          <p:cNvSpPr/>
          <p:nvPr/>
        </p:nvSpPr>
        <p:spPr>
          <a:xfrm>
            <a:off x="7187625" y="209776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0130" y="211895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330666" y="20835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Goals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96835" y="2328743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Clearly define what we aimed to achieve with this iteration of UNO Flip Remix.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7427535" y="2727960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20" name="Shape 18"/>
          <p:cNvSpPr/>
          <p:nvPr/>
        </p:nvSpPr>
        <p:spPr>
          <a:xfrm>
            <a:off x="7187625" y="2608064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30130" y="262925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7882176" y="25938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Live Demo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882176" y="2839045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Showcase the current state of UNO Flip Remix in action.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6862703" y="3238262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25" name="Shape 23"/>
          <p:cNvSpPr/>
          <p:nvPr/>
        </p:nvSpPr>
        <p:spPr>
          <a:xfrm>
            <a:off x="7187625" y="3118366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30130" y="313955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5330666" y="310419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Design Process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396835" y="3349347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the iterative design stages and decisions made during development.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7427535" y="3748564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30" name="Shape 28"/>
          <p:cNvSpPr/>
          <p:nvPr/>
        </p:nvSpPr>
        <p:spPr>
          <a:xfrm>
            <a:off x="7187625" y="3628668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30130" y="3649861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6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7882176" y="3614499"/>
            <a:ext cx="17180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Comparison to Competitors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7882176" y="3859649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how UNO Flip Remix stands out from existing card games.</a:t>
            </a:r>
            <a:endParaRPr lang="en-US" sz="850" dirty="0"/>
          </a:p>
        </p:txBody>
      </p:sp>
      <p:sp>
        <p:nvSpPr>
          <p:cNvPr id="34" name="Shape 32"/>
          <p:cNvSpPr/>
          <p:nvPr/>
        </p:nvSpPr>
        <p:spPr>
          <a:xfrm>
            <a:off x="6862703" y="4258866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35" name="Shape 33"/>
          <p:cNvSpPr/>
          <p:nvPr/>
        </p:nvSpPr>
        <p:spPr>
          <a:xfrm>
            <a:off x="7187625" y="4138970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30130" y="416016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5252799" y="4124801"/>
            <a:ext cx="149542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Story - From Zero to Flip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396835" y="4369951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Tell the story of the project's evolution from its initial concept.</a:t>
            </a:r>
            <a:endParaRPr lang="en-US" sz="850" dirty="0"/>
          </a:p>
        </p:txBody>
      </p:sp>
      <p:sp>
        <p:nvSpPr>
          <p:cNvPr id="39" name="Shape 37"/>
          <p:cNvSpPr/>
          <p:nvPr/>
        </p:nvSpPr>
        <p:spPr>
          <a:xfrm>
            <a:off x="7427535" y="4769168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40" name="Shape 38"/>
          <p:cNvSpPr/>
          <p:nvPr/>
        </p:nvSpPr>
        <p:spPr>
          <a:xfrm>
            <a:off x="7187625" y="464927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230130" y="467046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7882176" y="4635103"/>
            <a:ext cx="191738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SRS Alignment and Code Goals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7882176" y="4880253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 how the project adheres to the Software Requirements Specification.</a:t>
            </a:r>
            <a:endParaRPr lang="en-US" sz="850" dirty="0"/>
          </a:p>
        </p:txBody>
      </p:sp>
      <p:sp>
        <p:nvSpPr>
          <p:cNvPr id="44" name="Shape 42"/>
          <p:cNvSpPr/>
          <p:nvPr/>
        </p:nvSpPr>
        <p:spPr>
          <a:xfrm>
            <a:off x="6862703" y="5279469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45" name="Shape 43"/>
          <p:cNvSpPr/>
          <p:nvPr/>
        </p:nvSpPr>
        <p:spPr>
          <a:xfrm>
            <a:off x="7187625" y="5159573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7230130" y="518076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9</a:t>
            </a:r>
            <a:endParaRPr lang="en-US" sz="1300" dirty="0"/>
          </a:p>
        </p:txBody>
      </p:sp>
      <p:sp>
        <p:nvSpPr>
          <p:cNvPr id="47" name="Text 45"/>
          <p:cNvSpPr/>
          <p:nvPr/>
        </p:nvSpPr>
        <p:spPr>
          <a:xfrm>
            <a:off x="5247680" y="5145405"/>
            <a:ext cx="150054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Technical Specifications</a:t>
            </a:r>
            <a:endParaRPr lang="en-US" sz="1100" dirty="0"/>
          </a:p>
        </p:txBody>
      </p:sp>
      <p:sp>
        <p:nvSpPr>
          <p:cNvPr id="48" name="Text 46"/>
          <p:cNvSpPr/>
          <p:nvPr/>
        </p:nvSpPr>
        <p:spPr>
          <a:xfrm>
            <a:off x="396835" y="5390555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Outline the technical aspects and architecture of UNO Flip Remix.</a:t>
            </a:r>
            <a:endParaRPr lang="en-US" sz="850" dirty="0"/>
          </a:p>
        </p:txBody>
      </p:sp>
      <p:sp>
        <p:nvSpPr>
          <p:cNvPr id="49" name="Shape 47"/>
          <p:cNvSpPr/>
          <p:nvPr/>
        </p:nvSpPr>
        <p:spPr>
          <a:xfrm>
            <a:off x="7427535" y="5789771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50" name="Shape 48"/>
          <p:cNvSpPr/>
          <p:nvPr/>
        </p:nvSpPr>
        <p:spPr>
          <a:xfrm>
            <a:off x="7187625" y="5669875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7230130" y="569106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10</a:t>
            </a:r>
            <a:endParaRPr lang="en-US" sz="1300" dirty="0"/>
          </a:p>
        </p:txBody>
      </p:sp>
      <p:sp>
        <p:nvSpPr>
          <p:cNvPr id="52" name="Text 50"/>
          <p:cNvSpPr/>
          <p:nvPr/>
        </p:nvSpPr>
        <p:spPr>
          <a:xfrm>
            <a:off x="7882176" y="5655707"/>
            <a:ext cx="164651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Usability Testing Feedback</a:t>
            </a:r>
            <a:endParaRPr lang="en-US" sz="1100" dirty="0"/>
          </a:p>
        </p:txBody>
      </p:sp>
      <p:sp>
        <p:nvSpPr>
          <p:cNvPr id="53" name="Text 51"/>
          <p:cNvSpPr/>
          <p:nvPr/>
        </p:nvSpPr>
        <p:spPr>
          <a:xfrm>
            <a:off x="7882176" y="5900857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 insights gained from user testing sessions.</a:t>
            </a:r>
            <a:endParaRPr lang="en-US" sz="850" dirty="0"/>
          </a:p>
        </p:txBody>
      </p:sp>
      <p:sp>
        <p:nvSpPr>
          <p:cNvPr id="54" name="Shape 52"/>
          <p:cNvSpPr/>
          <p:nvPr/>
        </p:nvSpPr>
        <p:spPr>
          <a:xfrm>
            <a:off x="6862703" y="6300073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55" name="Shape 53"/>
          <p:cNvSpPr/>
          <p:nvPr/>
        </p:nvSpPr>
        <p:spPr>
          <a:xfrm>
            <a:off x="7187625" y="618017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7230130" y="620137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11</a:t>
            </a:r>
            <a:endParaRPr lang="en-US" sz="1300" dirty="0"/>
          </a:p>
        </p:txBody>
      </p:sp>
      <p:sp>
        <p:nvSpPr>
          <p:cNvPr id="57" name="Text 55"/>
          <p:cNvSpPr/>
          <p:nvPr/>
        </p:nvSpPr>
        <p:spPr>
          <a:xfrm>
            <a:off x="5330666" y="616600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GenderMag Analysis</a:t>
            </a:r>
            <a:endParaRPr lang="en-US" sz="1100" dirty="0"/>
          </a:p>
        </p:txBody>
      </p:sp>
      <p:sp>
        <p:nvSpPr>
          <p:cNvPr id="58" name="Text 56"/>
          <p:cNvSpPr/>
          <p:nvPr/>
        </p:nvSpPr>
        <p:spPr>
          <a:xfrm>
            <a:off x="396835" y="6411158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the findings of the GenderMag analysis and their impact on design.</a:t>
            </a:r>
            <a:endParaRPr lang="en-US" sz="850" dirty="0"/>
          </a:p>
        </p:txBody>
      </p:sp>
      <p:sp>
        <p:nvSpPr>
          <p:cNvPr id="59" name="Shape 57"/>
          <p:cNvSpPr/>
          <p:nvPr/>
        </p:nvSpPr>
        <p:spPr>
          <a:xfrm>
            <a:off x="7427535" y="6810375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60" name="Shape 58"/>
          <p:cNvSpPr/>
          <p:nvPr/>
        </p:nvSpPr>
        <p:spPr>
          <a:xfrm>
            <a:off x="7187625" y="6690479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7230130" y="671167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12</a:t>
            </a:r>
            <a:endParaRPr lang="en-US" sz="1300" dirty="0"/>
          </a:p>
        </p:txBody>
      </p:sp>
      <p:sp>
        <p:nvSpPr>
          <p:cNvPr id="62" name="Text 60"/>
          <p:cNvSpPr/>
          <p:nvPr/>
        </p:nvSpPr>
        <p:spPr>
          <a:xfrm>
            <a:off x="7882176" y="66763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Qualities</a:t>
            </a:r>
            <a:endParaRPr lang="en-US" sz="1100" dirty="0"/>
          </a:p>
        </p:txBody>
      </p:sp>
      <p:sp>
        <p:nvSpPr>
          <p:cNvPr id="63" name="Text 61"/>
          <p:cNvSpPr/>
          <p:nvPr/>
        </p:nvSpPr>
        <p:spPr>
          <a:xfrm>
            <a:off x="7882176" y="6921460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the defining characteristics that make UNO Flip Remix unique and enjoyable.</a:t>
            </a:r>
            <a:endParaRPr lang="en-US" sz="850" dirty="0"/>
          </a:p>
        </p:txBody>
      </p:sp>
      <p:sp>
        <p:nvSpPr>
          <p:cNvPr id="64" name="Shape 62"/>
          <p:cNvSpPr/>
          <p:nvPr/>
        </p:nvSpPr>
        <p:spPr>
          <a:xfrm>
            <a:off x="6862703" y="7320677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65" name="Shape 63"/>
          <p:cNvSpPr/>
          <p:nvPr/>
        </p:nvSpPr>
        <p:spPr>
          <a:xfrm>
            <a:off x="7187625" y="7200781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7230130" y="722197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13</a:t>
            </a:r>
            <a:endParaRPr lang="en-US" sz="1300" dirty="0"/>
          </a:p>
        </p:txBody>
      </p:sp>
      <p:sp>
        <p:nvSpPr>
          <p:cNvPr id="67" name="Text 65"/>
          <p:cNvSpPr/>
          <p:nvPr/>
        </p:nvSpPr>
        <p:spPr>
          <a:xfrm>
            <a:off x="5330666" y="71866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Testing and Validation</a:t>
            </a:r>
            <a:endParaRPr lang="en-US" sz="1100" dirty="0"/>
          </a:p>
        </p:txBody>
      </p:sp>
      <p:sp>
        <p:nvSpPr>
          <p:cNvPr id="68" name="Text 66"/>
          <p:cNvSpPr/>
          <p:nvPr/>
        </p:nvSpPr>
        <p:spPr>
          <a:xfrm>
            <a:off x="396835" y="7431762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Summarize the rigorous testing procedures used to ensure game quality.</a:t>
            </a:r>
            <a:endParaRPr lang="en-US" sz="850" dirty="0"/>
          </a:p>
        </p:txBody>
      </p:sp>
      <p:sp>
        <p:nvSpPr>
          <p:cNvPr id="69" name="Shape 67"/>
          <p:cNvSpPr/>
          <p:nvPr/>
        </p:nvSpPr>
        <p:spPr>
          <a:xfrm>
            <a:off x="7427535" y="7830979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70" name="Shape 68"/>
          <p:cNvSpPr/>
          <p:nvPr/>
        </p:nvSpPr>
        <p:spPr>
          <a:xfrm>
            <a:off x="7187625" y="7711083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1" name="Text 69"/>
          <p:cNvSpPr/>
          <p:nvPr/>
        </p:nvSpPr>
        <p:spPr>
          <a:xfrm>
            <a:off x="7230130" y="773227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14</a:t>
            </a:r>
            <a:endParaRPr lang="en-US" sz="1300" dirty="0"/>
          </a:p>
        </p:txBody>
      </p:sp>
      <p:sp>
        <p:nvSpPr>
          <p:cNvPr id="72" name="Text 70"/>
          <p:cNvSpPr/>
          <p:nvPr/>
        </p:nvSpPr>
        <p:spPr>
          <a:xfrm>
            <a:off x="7882176" y="76969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Impact and Takeaways</a:t>
            </a:r>
            <a:endParaRPr lang="en-US" sz="1100" dirty="0"/>
          </a:p>
        </p:txBody>
      </p:sp>
      <p:sp>
        <p:nvSpPr>
          <p:cNvPr id="73" name="Text 71"/>
          <p:cNvSpPr/>
          <p:nvPr/>
        </p:nvSpPr>
        <p:spPr>
          <a:xfrm>
            <a:off x="7882176" y="7942064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Reflect on the project's overall impact and the key lessons learned.</a:t>
            </a:r>
            <a:endParaRPr lang="en-US" sz="850" dirty="0"/>
          </a:p>
        </p:txBody>
      </p:sp>
      <p:sp>
        <p:nvSpPr>
          <p:cNvPr id="74" name="Shape 72"/>
          <p:cNvSpPr/>
          <p:nvPr/>
        </p:nvSpPr>
        <p:spPr>
          <a:xfrm>
            <a:off x="6862703" y="8341281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75" name="Shape 73"/>
          <p:cNvSpPr/>
          <p:nvPr/>
        </p:nvSpPr>
        <p:spPr>
          <a:xfrm>
            <a:off x="7187625" y="8221385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7230130" y="824257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15</a:t>
            </a:r>
            <a:endParaRPr lang="en-US" sz="1300" dirty="0"/>
          </a:p>
        </p:txBody>
      </p:sp>
      <p:sp>
        <p:nvSpPr>
          <p:cNvPr id="77" name="Text 75"/>
          <p:cNvSpPr/>
          <p:nvPr/>
        </p:nvSpPr>
        <p:spPr>
          <a:xfrm>
            <a:off x="4766667" y="8207216"/>
            <a:ext cx="198155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Disadvantages and Future Work</a:t>
            </a:r>
            <a:endParaRPr lang="en-US" sz="1100" dirty="0"/>
          </a:p>
        </p:txBody>
      </p:sp>
      <p:sp>
        <p:nvSpPr>
          <p:cNvPr id="78" name="Text 76"/>
          <p:cNvSpPr/>
          <p:nvPr/>
        </p:nvSpPr>
        <p:spPr>
          <a:xfrm>
            <a:off x="396835" y="8452366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Acknowledge current limitations and outline plans for future development.</a:t>
            </a:r>
            <a:endParaRPr lang="en-US" sz="850" dirty="0"/>
          </a:p>
        </p:txBody>
      </p:sp>
      <p:sp>
        <p:nvSpPr>
          <p:cNvPr id="79" name="Shape 77"/>
          <p:cNvSpPr/>
          <p:nvPr/>
        </p:nvSpPr>
        <p:spPr>
          <a:xfrm>
            <a:off x="7427535" y="8851583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80" name="Shape 78"/>
          <p:cNvSpPr/>
          <p:nvPr/>
        </p:nvSpPr>
        <p:spPr>
          <a:xfrm>
            <a:off x="7187625" y="873168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1" name="Text 79"/>
          <p:cNvSpPr/>
          <p:nvPr/>
        </p:nvSpPr>
        <p:spPr>
          <a:xfrm>
            <a:off x="7230130" y="875288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spc="-4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16</a:t>
            </a:r>
            <a:endParaRPr lang="en-US" sz="1300" dirty="0"/>
          </a:p>
        </p:txBody>
      </p:sp>
      <p:sp>
        <p:nvSpPr>
          <p:cNvPr id="82" name="Text 80"/>
          <p:cNvSpPr/>
          <p:nvPr/>
        </p:nvSpPr>
        <p:spPr>
          <a:xfrm>
            <a:off x="7882176" y="8717518"/>
            <a:ext cx="162317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spc="-3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 and Questions</a:t>
            </a:r>
            <a:endParaRPr lang="en-US" sz="1100" dirty="0"/>
          </a:p>
        </p:txBody>
      </p:sp>
      <p:sp>
        <p:nvSpPr>
          <p:cNvPr id="83" name="Text 81"/>
          <p:cNvSpPr/>
          <p:nvPr/>
        </p:nvSpPr>
        <p:spPr>
          <a:xfrm>
            <a:off x="7882176" y="8962668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Wrap up the presentation and open the floor for questions.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0312"/>
            <a:ext cx="5367457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spc="-12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Goals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03" y="1690568"/>
            <a:ext cx="6402824" cy="39571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403" y="5916097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spc="-6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Problem Statement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1403" y="6380202"/>
            <a:ext cx="640282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current version of UNO Flip </a:t>
            </a:r>
            <a:pPr algn="l" indent="0" marL="0">
              <a:lnSpc>
                <a:spcPts val="2700"/>
              </a:lnSpc>
              <a:buNone/>
            </a:pPr>
            <a:r>
              <a:rPr lang="en-US" sz="1650" b="1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fails </a:t>
            </a:r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offer an enjoyable online experience.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1403" y="7195661"/>
            <a:ext cx="6402824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implementations lack polish and accessibility.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173" y="1690568"/>
            <a:ext cx="6402824" cy="39571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6173" y="5916097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spc="-6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Solution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76173" y="6380202"/>
            <a:ext cx="640282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complete digital UNO Flip Remix with </a:t>
            </a:r>
            <a:pPr algn="l" indent="0" marL="0">
              <a:lnSpc>
                <a:spcPts val="2700"/>
              </a:lnSpc>
              <a:buNone/>
            </a:pPr>
            <a:r>
              <a:rPr lang="en-US" sz="1650" b="1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multiplayer </a:t>
            </a:r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</a:t>
            </a:r>
            <a:pPr algn="l" indent="0" marL="0">
              <a:lnSpc>
                <a:spcPts val="2700"/>
              </a:lnSpc>
              <a:buNone/>
            </a:pPr>
            <a:r>
              <a:rPr lang="en-US" sz="1650" b="1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rule-based AI</a:t>
            </a:r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476173" y="7195661"/>
            <a:ext cx="640282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for fun, strategy, and smooth play — whether </a:t>
            </a:r>
            <a:pPr algn="l" indent="0" marL="0">
              <a:lnSpc>
                <a:spcPts val="2700"/>
              </a:lnSpc>
              <a:buNone/>
            </a:pPr>
            <a:r>
              <a:rPr lang="en-US" sz="1650" b="1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solo </a:t>
            </a:r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 with </a:t>
            </a:r>
            <a:pPr algn="l" indent="0" marL="0">
              <a:lnSpc>
                <a:spcPts val="2700"/>
              </a:lnSpc>
              <a:buNone/>
            </a:pPr>
            <a:r>
              <a:rPr lang="en-US" sz="1650" b="1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friends</a:t>
            </a:r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79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Live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41220" y="2713673"/>
            <a:ext cx="3549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Multiplayer Synchronization</a:t>
            </a:r>
            <a:endParaRPr lang="en-US" sz="2200" dirty="0"/>
          </a:p>
        </p:txBody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23153"/>
            <a:ext cx="6244709" cy="228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618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the initial setup of the game, including player registration and game logic.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304258" y="271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End Game</a:t>
            </a:r>
            <a:endParaRPr lang="en-US" sz="2200" dirty="0"/>
          </a:p>
        </p:txBody>
      </p:sp>
      <p:pic>
        <p:nvPicPr>
          <p:cNvPr id="7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323153"/>
            <a:ext cx="6244709" cy="22835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521" y="58618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a player successfully emptying their hand and winning the round.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Design Process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73267" y="5684401"/>
            <a:ext cx="2961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Iterative Design Process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→ Tested → Refined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97523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Feedback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Refinements based on direct feedback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584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Traceable and Transparent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987" y="517684"/>
            <a:ext cx="5689878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spc="-111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Comparison to Competitors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6987" y="1573411"/>
            <a:ext cx="2672715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spc="-55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UNO Flip Remix (Team 24)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56987" y="2054304"/>
            <a:ext cx="6429256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remix enhances the classic UNO Flip with improved multiplayer synchronization, rule-based AI, and a polished user experience.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6987" y="2823924"/>
            <a:ext cx="642925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Multiplayer support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6987" y="3189923"/>
            <a:ext cx="642925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Rule-based AI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6987" y="3555921"/>
            <a:ext cx="642925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Smooth user experience</a:t>
            </a:r>
            <a:endParaRPr lang="en-US" sz="14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280" y="4067413"/>
            <a:ext cx="5172551" cy="296406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56987" y="7242572"/>
            <a:ext cx="642925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1777" y="1573411"/>
            <a:ext cx="2346365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spc="-55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UNO Flip (Official App)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51777" y="2054304"/>
            <a:ext cx="6429256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official UNO Flip app provides a basic digital version of the game but often lacks the strategic depth and engagement of a dedicated remix.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51777" y="2823924"/>
            <a:ext cx="642925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digital version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51777" y="3189923"/>
            <a:ext cx="642925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UI/UX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51777" y="3555921"/>
            <a:ext cx="642925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be buggy</a:t>
            </a:r>
            <a:endParaRPr lang="en-US" sz="14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027" y="4067413"/>
            <a:ext cx="3962757" cy="2946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0885"/>
            <a:ext cx="3938468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spc="-88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Story - From Zero to Flip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307580" y="1175861"/>
            <a:ext cx="15240" cy="6642735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6714708" y="1503998"/>
            <a:ext cx="447794" cy="15240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147262" y="1343739"/>
            <a:ext cx="335875" cy="335875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3222" y="1371719"/>
            <a:ext cx="223838" cy="2797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183136" y="1325047"/>
            <a:ext cx="338566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spc="-4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Problem Statement &amp; Development Goals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522446" y="1647706"/>
            <a:ext cx="604635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Defining the challenges and objectives for UNO Flip Remix.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7467898" y="2250281"/>
            <a:ext cx="447794" cy="15240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10" name="Shape 7"/>
          <p:cNvSpPr/>
          <p:nvPr/>
        </p:nvSpPr>
        <p:spPr>
          <a:xfrm>
            <a:off x="7147262" y="2090023"/>
            <a:ext cx="335875" cy="335875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222" y="2145983"/>
            <a:ext cx="223838" cy="22383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61603" y="2071330"/>
            <a:ext cx="304645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spc="-4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Software Requirements Specification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8061603" y="2393990"/>
            <a:ext cx="604635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Documenting requirements.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6714708" y="2921913"/>
            <a:ext cx="447794" cy="15240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15" name="Shape 11"/>
          <p:cNvSpPr/>
          <p:nvPr/>
        </p:nvSpPr>
        <p:spPr>
          <a:xfrm>
            <a:off x="7147262" y="2761655"/>
            <a:ext cx="335875" cy="335875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222" y="2817614"/>
            <a:ext cx="223838" cy="22383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702850" y="2742962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spc="-4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Hazard Analysis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522446" y="3065621"/>
            <a:ext cx="604635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potential hazards.</a:t>
            </a:r>
            <a:endParaRPr lang="en-US" sz="1150" dirty="0"/>
          </a:p>
        </p:txBody>
      </p:sp>
      <p:sp>
        <p:nvSpPr>
          <p:cNvPr id="19" name="Shape 14"/>
          <p:cNvSpPr/>
          <p:nvPr/>
        </p:nvSpPr>
        <p:spPr>
          <a:xfrm>
            <a:off x="7467898" y="3593663"/>
            <a:ext cx="447794" cy="15240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20" name="Shape 15"/>
          <p:cNvSpPr/>
          <p:nvPr/>
        </p:nvSpPr>
        <p:spPr>
          <a:xfrm>
            <a:off x="7147262" y="3433405"/>
            <a:ext cx="335875" cy="335875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222" y="3461385"/>
            <a:ext cx="223838" cy="27979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061603" y="3414713"/>
            <a:ext cx="2571750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spc="-4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Verification and Validation Plan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8061603" y="3737372"/>
            <a:ext cx="604635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Planning the testing process to ensure quality and reliability.</a:t>
            </a:r>
            <a:endParaRPr lang="en-US" sz="1150" dirty="0"/>
          </a:p>
        </p:txBody>
      </p:sp>
      <p:sp>
        <p:nvSpPr>
          <p:cNvPr id="24" name="Shape 18"/>
          <p:cNvSpPr/>
          <p:nvPr/>
        </p:nvSpPr>
        <p:spPr>
          <a:xfrm>
            <a:off x="6714708" y="4265414"/>
            <a:ext cx="447794" cy="15240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25" name="Shape 19"/>
          <p:cNvSpPr/>
          <p:nvPr/>
        </p:nvSpPr>
        <p:spPr>
          <a:xfrm>
            <a:off x="7147262" y="4105156"/>
            <a:ext cx="335875" cy="335875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222" y="4133136"/>
            <a:ext cx="223838" cy="27979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695944" y="4086463"/>
            <a:ext cx="1872853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spc="-4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Proof of Concept Demo</a:t>
            </a:r>
            <a:endParaRPr lang="en-US" sz="1450" dirty="0"/>
          </a:p>
        </p:txBody>
      </p:sp>
      <p:sp>
        <p:nvSpPr>
          <p:cNvPr id="28" name="Text 21"/>
          <p:cNvSpPr/>
          <p:nvPr/>
        </p:nvSpPr>
        <p:spPr>
          <a:xfrm>
            <a:off x="522446" y="4409122"/>
            <a:ext cx="604635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Presenting a preliminary demonstration of the game's functionality.</a:t>
            </a:r>
            <a:endParaRPr lang="en-US" sz="1150" dirty="0"/>
          </a:p>
        </p:txBody>
      </p:sp>
      <p:sp>
        <p:nvSpPr>
          <p:cNvPr id="29" name="Shape 22"/>
          <p:cNvSpPr/>
          <p:nvPr/>
        </p:nvSpPr>
        <p:spPr>
          <a:xfrm>
            <a:off x="7467898" y="4937165"/>
            <a:ext cx="447794" cy="15240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30" name="Shape 23"/>
          <p:cNvSpPr/>
          <p:nvPr/>
        </p:nvSpPr>
        <p:spPr>
          <a:xfrm>
            <a:off x="7147262" y="4776907"/>
            <a:ext cx="335875" cy="335875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222" y="4804886"/>
            <a:ext cx="223838" cy="279797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8061603" y="4758214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spc="-4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Design Documents</a:t>
            </a:r>
            <a:endParaRPr lang="en-US" sz="1450" dirty="0"/>
          </a:p>
        </p:txBody>
      </p:sp>
      <p:sp>
        <p:nvSpPr>
          <p:cNvPr id="33" name="Text 25"/>
          <p:cNvSpPr/>
          <p:nvPr/>
        </p:nvSpPr>
        <p:spPr>
          <a:xfrm>
            <a:off x="8061603" y="5080873"/>
            <a:ext cx="604635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detailed design documents for the game.</a:t>
            </a:r>
            <a:endParaRPr lang="en-US" sz="1150" dirty="0"/>
          </a:p>
        </p:txBody>
      </p:sp>
      <p:sp>
        <p:nvSpPr>
          <p:cNvPr id="34" name="Shape 26"/>
          <p:cNvSpPr/>
          <p:nvPr/>
        </p:nvSpPr>
        <p:spPr>
          <a:xfrm>
            <a:off x="6714708" y="5608915"/>
            <a:ext cx="447794" cy="15240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35" name="Shape 27"/>
          <p:cNvSpPr/>
          <p:nvPr/>
        </p:nvSpPr>
        <p:spPr>
          <a:xfrm>
            <a:off x="7147262" y="5448657"/>
            <a:ext cx="335875" cy="335875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222" y="5476637"/>
            <a:ext cx="223838" cy="279797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4702850" y="5429964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spc="-4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Rev0 Demo</a:t>
            </a:r>
            <a:endParaRPr lang="en-US" sz="1450" dirty="0"/>
          </a:p>
        </p:txBody>
      </p:sp>
      <p:sp>
        <p:nvSpPr>
          <p:cNvPr id="38" name="Text 29"/>
          <p:cNvSpPr/>
          <p:nvPr/>
        </p:nvSpPr>
        <p:spPr>
          <a:xfrm>
            <a:off x="522446" y="5752624"/>
            <a:ext cx="604635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First iteration of the game demonstration.</a:t>
            </a:r>
            <a:endParaRPr lang="en-US" sz="1150" dirty="0"/>
          </a:p>
        </p:txBody>
      </p:sp>
      <p:sp>
        <p:nvSpPr>
          <p:cNvPr id="39" name="Shape 30"/>
          <p:cNvSpPr/>
          <p:nvPr/>
        </p:nvSpPr>
        <p:spPr>
          <a:xfrm>
            <a:off x="7467898" y="6280666"/>
            <a:ext cx="447794" cy="15240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40" name="Shape 31"/>
          <p:cNvSpPr/>
          <p:nvPr/>
        </p:nvSpPr>
        <p:spPr>
          <a:xfrm>
            <a:off x="7147262" y="6120408"/>
            <a:ext cx="335875" cy="335875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4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3222" y="6148388"/>
            <a:ext cx="223838" cy="279797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8061603" y="6101715"/>
            <a:ext cx="277034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spc="-4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Verification and Validation Report</a:t>
            </a:r>
            <a:endParaRPr lang="en-US" sz="1450" dirty="0"/>
          </a:p>
        </p:txBody>
      </p:sp>
      <p:sp>
        <p:nvSpPr>
          <p:cNvPr id="43" name="Text 33"/>
          <p:cNvSpPr/>
          <p:nvPr/>
        </p:nvSpPr>
        <p:spPr>
          <a:xfrm>
            <a:off x="8061603" y="6424374"/>
            <a:ext cx="604635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Reporting the results of the verification and validation process.</a:t>
            </a:r>
            <a:endParaRPr lang="en-US" sz="1150" dirty="0"/>
          </a:p>
        </p:txBody>
      </p:sp>
      <p:sp>
        <p:nvSpPr>
          <p:cNvPr id="44" name="Shape 34"/>
          <p:cNvSpPr/>
          <p:nvPr/>
        </p:nvSpPr>
        <p:spPr>
          <a:xfrm>
            <a:off x="6714708" y="6952417"/>
            <a:ext cx="447794" cy="15240"/>
          </a:xfrm>
          <a:prstGeom prst="roundRect">
            <a:avLst>
              <a:gd name="adj" fmla="val 411411"/>
            </a:avLst>
          </a:prstGeom>
          <a:solidFill>
            <a:srgbClr val="E2C8B5"/>
          </a:solidFill>
          <a:ln/>
        </p:spPr>
      </p:sp>
      <p:sp>
        <p:nvSpPr>
          <p:cNvPr id="45" name="Shape 35"/>
          <p:cNvSpPr/>
          <p:nvPr/>
        </p:nvSpPr>
        <p:spPr>
          <a:xfrm>
            <a:off x="7147262" y="6792158"/>
            <a:ext cx="335875" cy="335875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4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3222" y="6820138"/>
            <a:ext cx="223838" cy="279797"/>
          </a:xfrm>
          <a:prstGeom prst="rect">
            <a:avLst/>
          </a:prstGeom>
        </p:spPr>
      </p:pic>
      <p:sp>
        <p:nvSpPr>
          <p:cNvPr id="47" name="Text 36"/>
          <p:cNvSpPr/>
          <p:nvPr/>
        </p:nvSpPr>
        <p:spPr>
          <a:xfrm>
            <a:off x="4702850" y="6773466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spc="-4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Final Demo Rev1</a:t>
            </a:r>
            <a:endParaRPr lang="en-US" sz="1450" dirty="0"/>
          </a:p>
        </p:txBody>
      </p:sp>
      <p:sp>
        <p:nvSpPr>
          <p:cNvPr id="48" name="Text 37"/>
          <p:cNvSpPr/>
          <p:nvPr/>
        </p:nvSpPr>
        <p:spPr>
          <a:xfrm>
            <a:off x="522446" y="7096125"/>
            <a:ext cx="604635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final demonstration of UNO Flip Remix.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2308860"/>
            <a:ext cx="3611880" cy="3611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34576" y="866061"/>
            <a:ext cx="6187321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spc="-109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SRS Alignment and Core Goals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6134576" y="1930956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204049" y="1965722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6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736437" y="1930956"/>
            <a:ext cx="2899529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5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Multiplayer Synchronization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736437" y="2331482"/>
            <a:ext cx="322945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turn-based play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minimal latency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736437" y="2988945"/>
            <a:ext cx="322945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Reliable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TCP 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communication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736437" y="3350062"/>
            <a:ext cx="3229451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Synchronizes </a:t>
            </a:r>
            <a:pPr algn="l" indent="0" marL="0">
              <a:lnSpc>
                <a:spcPts val="2300"/>
              </a:lnSpc>
              <a:buNone/>
            </a:pPr>
            <a:r>
              <a:rPr lang="en-US" sz="1450" b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game state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across </a:t>
            </a:r>
            <a:pPr algn="l" indent="0" marL="0">
              <a:lnSpc>
                <a:spcPts val="2300"/>
              </a:lnSpc>
              <a:buNone/>
            </a:pPr>
            <a:r>
              <a:rPr lang="en-US" sz="1450" b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players 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📍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450" i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Linked to Requirements: MSR1, MSR2, TMR1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0151031" y="1930956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20504" y="1965722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6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10752892" y="1930956"/>
            <a:ext cx="2797135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5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Accurate Rule Enforcement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10752892" y="2331482"/>
            <a:ext cx="322945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Enforces 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UNO Flip card </a:t>
            </a:r>
            <a:pPr algn="l" indent="0" marL="0">
              <a:lnSpc>
                <a:spcPts val="2300"/>
              </a:lnSpc>
              <a:buNone/>
            </a:pPr>
            <a:r>
              <a:rPr lang="en-US" sz="1450" b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rules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including flip-side dynamics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10752892" y="2988945"/>
            <a:ext cx="322945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Prevents </a:t>
            </a:r>
            <a:pPr algn="l" indent="0" marL="0">
              <a:lnSpc>
                <a:spcPts val="2300"/>
              </a:lnSpc>
              <a:buNone/>
            </a:pPr>
            <a:r>
              <a:rPr lang="en-US" sz="1450" b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illegal 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plays and guides users through UI feedback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10752892" y="3646408"/>
            <a:ext cx="3229451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Flip card swaps deck and hands in real time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📍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450" i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Linked to Requirements: GRE1, GRE2, CP4, CP5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10752892" y="4950500"/>
            <a:ext cx="322945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134576" y="5640348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04049" y="5675114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spc="-6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6736437" y="5640348"/>
            <a:ext cx="23151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5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Strategic AI Gameplay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6736437" y="6040874"/>
            <a:ext cx="724578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Rule-based AI mimics player behavior</a:t>
            </a:r>
            <a:endParaRPr lang="en-US" sz="1450" dirty="0"/>
          </a:p>
        </p:txBody>
      </p:sp>
      <p:sp>
        <p:nvSpPr>
          <p:cNvPr id="22" name="Text 18"/>
          <p:cNvSpPr/>
          <p:nvPr/>
        </p:nvSpPr>
        <p:spPr>
          <a:xfrm>
            <a:off x="6736437" y="6401991"/>
            <a:ext cx="724578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card decisions, reacts to wild cards and declares UNO</a:t>
            </a:r>
            <a:endParaRPr lang="en-US" sz="1450" dirty="0"/>
          </a:p>
        </p:txBody>
      </p:sp>
      <p:sp>
        <p:nvSpPr>
          <p:cNvPr id="23" name="Text 19"/>
          <p:cNvSpPr/>
          <p:nvPr/>
        </p:nvSpPr>
        <p:spPr>
          <a:xfrm>
            <a:off x="6736437" y="6763107"/>
            <a:ext cx="7245787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machine learning, but challenging enough for solo play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📍</a:t>
            </a:r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450" i="1" spc="-29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Linked to Requirements: AIB2, UC-03, AI1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2025-03-29T06:38:44Z</dcterms:created>
  <dcterms:modified xsi:type="dcterms:W3CDTF">2025-03-29T06:38:44Z</dcterms:modified>
</cp:coreProperties>
</file>